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Inter"/>
      <p:regular r:id="rId29"/>
      <p:bold r:id="rId30"/>
    </p:embeddedFont>
    <p:embeddedFont>
      <p:font typeface="Source Code Pr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5" roundtripDataSignature="AMtx7mhbe+wB56HX+j8fviiyE8CCjtJi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9F4D83-8318-4A5C-B818-7FCDC6F7CF95}">
  <a:tblStyle styleId="{0B9F4D83-8318-4A5C-B818-7FCDC6F7CF95}" styleName="Table_0">
    <a:wholeTbl>
      <a:tcTxStyle b="off" i="off">
        <a:font>
          <a:latin typeface="Inter Semi Bold"/>
          <a:ea typeface="Inter Semi Bold"/>
          <a:cs typeface="Inter Semi Bold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Inter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urceCodePro-regular.fntdata"/><Relationship Id="rId30" Type="http://schemas.openxmlformats.org/officeDocument/2006/relationships/font" Target="fonts/Inter-bold.fntdata"/><Relationship Id="rId11" Type="http://schemas.openxmlformats.org/officeDocument/2006/relationships/slide" Target="slides/slide5.xml"/><Relationship Id="rId33" Type="http://schemas.openxmlformats.org/officeDocument/2006/relationships/font" Target="fonts/SourceCodePro-italic.fntdata"/><Relationship Id="rId10" Type="http://schemas.openxmlformats.org/officeDocument/2006/relationships/slide" Target="slides/slide4.xml"/><Relationship Id="rId32" Type="http://schemas.openxmlformats.org/officeDocument/2006/relationships/font" Target="fonts/SourceCodePro-bold.fntdata"/><Relationship Id="rId13" Type="http://schemas.openxmlformats.org/officeDocument/2006/relationships/slide" Target="slides/slide7.xml"/><Relationship Id="rId35" Type="http://customschemas.google.com/relationships/presentationmetadata" Target="metadata"/><Relationship Id="rId12" Type="http://schemas.openxmlformats.org/officeDocument/2006/relationships/slide" Target="slides/slide6.xml"/><Relationship Id="rId34" Type="http://schemas.openxmlformats.org/officeDocument/2006/relationships/font" Target="fonts/SourceCodePr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uk-U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" name="Google Shape;3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87ca3544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3" name="Google Shape;163;gb87ca35440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87ca3544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Решение заданий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Main: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Gradient blue;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size(500, 500);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blue = new Gradient(color(255, 255, 255), color(0, 87, 184));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draw()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blue.display();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Gradient: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class Gradient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color c1;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color c2;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Gradient(color outC1, color outC2)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c1 = outC1;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c2 = outC2;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void display()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noFill();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for (int i = 0; i &lt;= height; i++)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float inter = map(i, 0, height, 0, 1);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color c = lerpColor(c1, c2, inter);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stroke(c);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line(0, i, width, i);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5" name="Google Shape;175;gb87ca35440_0_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87ca3544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Решение заданий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Main: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Gradient blue;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size(500, 500);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blue = new Gradient(color(255, 255, 255), color(0, 87, 184), 2);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draw()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blue.display();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Gradient: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class Gradient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color c1;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color c2;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int axis;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Gradient(color outC1, color outC2, int outAxis)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c1 = outC1;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c2 = outC2;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axis = outAxis;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void display()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noFill();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if (axis == 1) {  // Top to bottom gradient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for (int i = 0; i &lt;= height; i++)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float inter = map(i, 0, height, 0, 1);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color c = lerpColor(c1, c2, inter);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stroke(c);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line(0, i, width, i);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} else if (axis == 2) {  // Left to right gradient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for (int i = 0; i &lt;= width; i++)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float inter = map(i, 0, width, 0, 1);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color c = lerpColor(c1, c2, inter);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stroke(c);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line(i, 0, i, height);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7" name="Google Shape;187;gb87ca35440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87ca3544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Решение заданий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Main: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Gradient blue;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Gradient yellow;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size(500, 500);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blue = new Gradient(0, 0, width, height/2, color(255, 255, 255), color(0, 87, 184), 1);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yellow = new Gradient(0, height/2, width, height/2, color(255, 215, 0), color(255, 255, 255), 1);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draw()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blue.display();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yellow.display();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Gradient: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class Gradient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int x;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int y;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int w;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int h;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color c1;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color c2;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int axis;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Gradient(int outX, int outY, int outW, int outH, color outC1, color outC2, int outAxis)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x = outX;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y = outY;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w = outW;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h = outH;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c1 = outC1;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c2 = outC2;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axis = outAxis;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void display()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noFill();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if (axis == 1) {  // Top to bottom gradient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for (int i = y; i &lt;= y + h; i++)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float inter = map(i, y, y + h, 0, 1);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color c = lerpColor(c1, c2, inter);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stroke(c);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line(x, i, x + w, i);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} else if (axis == 2) {  // Left to right gradient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for (int i = x; i &lt;= x + w; i++)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float inter = map(i, x, x + w, 0, 1);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color c = lerpColor(c1, c2, inter);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stroke(c);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line(i, y, i, y + h);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9" name="Google Shape;199;gb87ca35440_0_1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87ca3544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Решение заданий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Main: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RoundGradient yellow;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size(500, 500);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yellow = new RoundGradient(250, 250, 360, color(255, 215, 0), color(255, 0, 0));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draw()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yellow.display();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Round</a:t>
            </a: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Gradient: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class RoundGradient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int x;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int y;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int radius;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color c1;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color c2;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RoundGradient(int outX, int outY, int outRadius, color outC1, color outC2)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x = outX;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y = outY;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radius = outRadius;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c1 = outC1;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c2 = outC2;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void display()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noFill();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for (int i = 0; i &lt;= radius; i++)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float inter = map(i, 0, radius, 0, 1);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color c = lerpColor(c1, c2, inter);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stroke(c);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ellipse(x, y, i*2, i*2);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1" name="Google Shape;211;gb87ca35440_0_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87ca3544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Решение заданий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Main: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Gradient stat;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size(500, 500);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stat = new Gradient(0, 0, 50, 50, color(255, 255, 255), color(0, 87, 184), 1);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for (int y = 0; y &lt; height; y = y + 50)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for (int x = 0; x &lt; width; x = x + 50)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stat.x = x;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stat.y = y;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stat.c1 = color(random(255), random(255), random(255));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stat.c2 = color(random(255), random(255), random(255));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stat.axis = (int)random(1, 3);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stat.display();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draw() {}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Gradient: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class Gradient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int x;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int y;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int w;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int h;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color c1;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color c2;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int axis;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Gradient(int outX, int outY, int outW, int outH, color outC1, color outC2, int outAxis)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x = outX;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y = outY;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w = outW;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h = outH;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c1 = outC1;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c2 = outC2;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axis = outAxis;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void display()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noFill();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if (axis == 1) {  // Top to bottom gradient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for (int i = y; i &lt;= y + h; i++)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float inter = map(i, y, y + h, 0, 1);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color c = lerpColor(c1, c2, inter);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stroke(c);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line(x, i, x + w, i);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} else if (axis == 2) {  // Left to right gradient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for (int i = x; i &lt;= x + w; i++)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float inter = map(i, x, x + w, 0, 1);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color c = lerpColor(c1, c2, inter);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stroke(c);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line(i, y, i, y + h);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3" name="Google Shape;223;gb87ca35440_0_1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87ca35440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Решение заданий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Main: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Gradient stat;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size(500, 500);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stat = new Gradient(0, 0, 50, 50, color(255, 255, 255), color(0, 87, 184), 1);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for (int y = 0; y &lt; height; y = y + 50)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for (int x = 0; x &lt; width; x = x + 50)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stat.x = x;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stat.y = y;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stat.c1 = color(random(255), random(255), random(255));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stat.c2 = color(random(255), random(255), random(255));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stat.axis = (int)random(1, 3);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stat.display();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draw() {}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Gradient: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class Gradient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int x;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int y;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int w;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int h;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color c1;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color c2;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int axis;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Gradient(int outX, int outY, int outW, int outH, color outC1, color outC2, int outAxis)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x = outX;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y = outY;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w = outW;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h = outH;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c1 = outC1;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c2 = outC2;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axis = outAxis;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void display()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noFill();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if (axis == 1) {  // Top to bottom gradient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for (int i = y; i &lt;= y + h; i++)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float inter = map(i, y, y + h, 0, 1);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color c = lerpColor(c1, c2, inter);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stroke(c);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line(x, i, x + w, i);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} else if (axis == 2) {  // Left to right gradient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for (int i = x; i &lt;= x + w; i++)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float inter = map(i, x, x + w, 0, 1);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color c = lerpColor(c1, c2, inter);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stroke(c);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line(i, y, i, y + h);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3" name="Google Shape;233;gb87ca35440_0_1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a7e0003e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3" name="Google Shape;243;gaa7e0003ea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" name="Google Shape;4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" name="Google Shape;5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bd601bdc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Решение заданий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Main: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Object o;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size(500, 500);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o = new Object(250, 250);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draw()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background(255);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o.display();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o.move();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Object: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class Object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int x;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int y;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Object(int outX, int outY)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x = outX;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y = outY;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void display()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fill(0);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rect(x, y, 100, 100);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void move()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if (mouseX &gt; x &amp;&amp; mouseX &lt; x + 100 &amp;&amp; mouseY &gt; y &amp;&amp; mouseY &lt; y + 100)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x += random(-3, 4);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y += random(-3, 4);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" name="Google Shape;66;g8bd601bdc6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40c2a5d0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" name="Google Shape;82;gb40c2a5d0c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87ca3544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" name="Google Shape;95;gb87ca35440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87ca3544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9" name="Google Shape;109;gb87ca35440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87ca3544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7" name="Google Shape;137;gb87ca35440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c4113b28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Решение заданий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Main: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draw()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Gradient</a:t>
            </a: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class Gradient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color c1;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color c2;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Gradient(color outC1, color outC2)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c1 = outC1;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c2 = outC2;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void display()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0" name="Google Shape;150;gac4113b285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7"/>
          <p:cNvSpPr txBox="1"/>
          <p:nvPr>
            <p:ph type="ctrTitle"/>
          </p:nvPr>
        </p:nvSpPr>
        <p:spPr>
          <a:xfrm>
            <a:off x="251520" y="5013176"/>
            <a:ext cx="4896544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i="0" sz="3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" type="body"/>
          </p:nvPr>
        </p:nvSpPr>
        <p:spPr>
          <a:xfrm>
            <a:off x="250474" y="5851147"/>
            <a:ext cx="2492725" cy="7200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">
  <p:cSld name="Ligh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5" name="Google Shape;15;p8"/>
          <p:cNvSpPr/>
          <p:nvPr/>
        </p:nvSpPr>
        <p:spPr>
          <a:xfrm rot="-5400000">
            <a:off x="8262223" y="5482492"/>
            <a:ext cx="1255576" cy="2880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uk-UA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PROCESSING</a:t>
            </a:r>
            <a:endParaRPr b="1" i="0" sz="1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Google Shape;16;p8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" name="Google Shape;17;p8"/>
          <p:cNvSpPr txBox="1"/>
          <p:nvPr>
            <p:ph type="ctrTitle"/>
          </p:nvPr>
        </p:nvSpPr>
        <p:spPr>
          <a:xfrm>
            <a:off x="251520" y="116632"/>
            <a:ext cx="8115645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b="1" i="0" sz="4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nguage">
  <p:cSld name="Langua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 txBox="1"/>
          <p:nvPr>
            <p:ph type="ctrTitle"/>
          </p:nvPr>
        </p:nvSpPr>
        <p:spPr>
          <a:xfrm>
            <a:off x="251521" y="116632"/>
            <a:ext cx="4126270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1" name="Google Shape;21;p9"/>
          <p:cNvSpPr/>
          <p:nvPr/>
        </p:nvSpPr>
        <p:spPr>
          <a:xfrm rot="-5400000">
            <a:off x="8262223" y="5482492"/>
            <a:ext cx="1255576" cy="2880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uk-UA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PROCESSING</a:t>
            </a:r>
            <a:endParaRPr b="1" i="0" sz="1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Google Shape;22;p9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" name="Google Shape;23;p9"/>
          <p:cNvSpPr/>
          <p:nvPr>
            <p:ph idx="2" type="tbl"/>
          </p:nvPr>
        </p:nvSpPr>
        <p:spPr>
          <a:xfrm>
            <a:off x="1545580" y="1019175"/>
            <a:ext cx="5514310" cy="555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" name="Google Shape;24;p9"/>
          <p:cNvSpPr txBox="1"/>
          <p:nvPr>
            <p:ph idx="3" type="body"/>
          </p:nvPr>
        </p:nvSpPr>
        <p:spPr>
          <a:xfrm>
            <a:off x="4546377" y="116632"/>
            <a:ext cx="3820788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um">
  <p:cSld name="Mediu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/>
          <p:nvPr>
            <p:ph type="ctrTitle"/>
          </p:nvPr>
        </p:nvSpPr>
        <p:spPr>
          <a:xfrm>
            <a:off x="251520" y="116632"/>
            <a:ext cx="8115645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b="1" i="0" sz="4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8" name="Google Shape;28;p10"/>
          <p:cNvSpPr/>
          <p:nvPr/>
        </p:nvSpPr>
        <p:spPr>
          <a:xfrm rot="-5400000">
            <a:off x="8262223" y="5482492"/>
            <a:ext cx="1255576" cy="2880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uk-UA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PROCESSING</a:t>
            </a:r>
            <a:endParaRPr b="1" i="0" sz="1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">
  <p:cSld name="Dar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32" name="Google Shape;32;p11"/>
          <p:cNvSpPr/>
          <p:nvPr/>
        </p:nvSpPr>
        <p:spPr>
          <a:xfrm rot="-5400000">
            <a:off x="8262223" y="5482492"/>
            <a:ext cx="1255576" cy="2880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uk-UA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PROCESSING</a:t>
            </a:r>
            <a:endParaRPr b="1" i="0" sz="11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" name="Google Shape;33;p11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4" name="Google Shape;34;p11"/>
          <p:cNvSpPr txBox="1"/>
          <p:nvPr>
            <p:ph type="ctrTitle"/>
          </p:nvPr>
        </p:nvSpPr>
        <p:spPr>
          <a:xfrm>
            <a:off x="251520" y="116632"/>
            <a:ext cx="8115645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nter"/>
              <a:buNone/>
              <a:defRPr b="1" i="0" sz="4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"/>
          <p:cNvSpPr txBox="1"/>
          <p:nvPr>
            <p:ph type="ctrTitle"/>
          </p:nvPr>
        </p:nvSpPr>
        <p:spPr>
          <a:xfrm>
            <a:off x="251525" y="5013175"/>
            <a:ext cx="63714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</a:pPr>
            <a:r>
              <a:rPr lang="uk-UA" sz="4000">
                <a:solidFill>
                  <a:srgbClr val="3E3E46"/>
                </a:solidFill>
                <a:latin typeface="Roboto"/>
                <a:ea typeface="Roboto"/>
                <a:cs typeface="Roboto"/>
                <a:sym typeface="Roboto"/>
              </a:rPr>
              <a:t>РАБОТА С ОБЪЕКТАМИ</a:t>
            </a:r>
            <a:endParaRPr sz="4000">
              <a:solidFill>
                <a:srgbClr val="3E3E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40;p1"/>
          <p:cNvSpPr txBox="1"/>
          <p:nvPr>
            <p:ph idx="1" type="body"/>
          </p:nvPr>
        </p:nvSpPr>
        <p:spPr>
          <a:xfrm>
            <a:off x="250475" y="5851150"/>
            <a:ext cx="2745600" cy="7200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uk-UA"/>
              <a:t>LESSON </a:t>
            </a:r>
            <a:r>
              <a:rPr lang="uk-UA"/>
              <a:t>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87ca35440_0_112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66" name="Google Shape;166;gb87ca35440_0_112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19</a:t>
            </a:r>
            <a:endParaRPr/>
          </a:p>
        </p:txBody>
      </p:sp>
      <p:sp>
        <p:nvSpPr>
          <p:cNvPr id="167" name="Google Shape;167;gb87ca35440_0_112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Алгоритм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gb87ca35440_0_112"/>
          <p:cNvSpPr txBox="1"/>
          <p:nvPr/>
        </p:nvSpPr>
        <p:spPr>
          <a:xfrm>
            <a:off x="437250" y="1221875"/>
            <a:ext cx="7929900" cy="15546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Идея нашего алгоритма в том, чтобы заполнить окно программы сверху-вниз горизонтальными линиями, которые с каждым пикселем будут изменять свой цвет от одного оттенка к другому.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gb87ca35440_0_112"/>
          <p:cNvSpPr/>
          <p:nvPr/>
        </p:nvSpPr>
        <p:spPr>
          <a:xfrm>
            <a:off x="251508" y="1034283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43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uk-U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gb87ca35440_0_112"/>
          <p:cNvSpPr txBox="1"/>
          <p:nvPr/>
        </p:nvSpPr>
        <p:spPr>
          <a:xfrm>
            <a:off x="437250" y="3046938"/>
            <a:ext cx="7929900" cy="8466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В изменении цвета нам будет помогать функция </a:t>
            </a: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lerpColor</a:t>
            </a: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, а к переходу от пикселя к пикселю - цикл </a:t>
            </a: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for.</a:t>
            </a:r>
            <a:endParaRPr b="1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gb87ca35440_0_112"/>
          <p:cNvSpPr/>
          <p:nvPr/>
        </p:nvSpPr>
        <p:spPr>
          <a:xfrm>
            <a:off x="251508" y="2859359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gb87ca35440_0_112"/>
          <p:cNvSpPr txBox="1"/>
          <p:nvPr/>
        </p:nvSpPr>
        <p:spPr>
          <a:xfrm>
            <a:off x="1494000" y="4109725"/>
            <a:ext cx="5816400" cy="240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000000">
                <a:alpha val="4863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16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display() {</a:t>
            </a:r>
            <a:b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uk-UA" sz="16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noFill</a:t>
            </a:r>
            <a: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();</a:t>
            </a:r>
            <a:b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uk-UA" sz="1600">
                <a:solidFill>
                  <a:srgbClr val="66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</a:t>
            </a:r>
            <a: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uk-UA" sz="1600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</a:t>
            </a:r>
            <a: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i = 0; i &lt;= </a:t>
            </a:r>
            <a:r>
              <a:rPr lang="uk-UA" sz="1600">
                <a:solidFill>
                  <a:srgbClr val="D94A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height</a:t>
            </a:r>
            <a: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 i++) {	</a:t>
            </a:r>
            <a:b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</a:t>
            </a:r>
            <a:r>
              <a:rPr lang="uk-UA" sz="1600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float</a:t>
            </a:r>
            <a: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inter = </a:t>
            </a:r>
            <a:r>
              <a:rPr lang="uk-UA" sz="16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</a:t>
            </a:r>
            <a: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(i, 0, </a:t>
            </a:r>
            <a:r>
              <a:rPr lang="uk-UA" sz="1600">
                <a:solidFill>
                  <a:srgbClr val="D94A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height</a:t>
            </a:r>
            <a: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0, 1);</a:t>
            </a:r>
            <a:b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</a:t>
            </a:r>
            <a:r>
              <a:rPr lang="uk-UA" sz="1600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color</a:t>
            </a:r>
            <a: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c = </a:t>
            </a:r>
            <a:r>
              <a:rPr lang="uk-UA" sz="16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lerpColor</a:t>
            </a:r>
            <a: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(c1, c2, inter);</a:t>
            </a:r>
            <a:b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</a:t>
            </a:r>
            <a:r>
              <a:rPr lang="uk-UA" sz="16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stroke</a:t>
            </a:r>
            <a: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(c);</a:t>
            </a:r>
            <a:b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</a:t>
            </a:r>
            <a:r>
              <a:rPr lang="uk-UA" sz="16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line</a:t>
            </a:r>
            <a: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(0, i, </a:t>
            </a:r>
            <a:r>
              <a:rPr lang="uk-UA" sz="1600">
                <a:solidFill>
                  <a:srgbClr val="D94A7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width</a:t>
            </a:r>
            <a: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i);</a:t>
            </a:r>
            <a:b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}</a:t>
            </a:r>
            <a:b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2000">
              <a:solidFill>
                <a:srgbClr val="E2661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87ca35440_0_97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78" name="Google Shape;178;gb87ca35440_0_97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19</a:t>
            </a:r>
            <a:endParaRPr/>
          </a:p>
        </p:txBody>
      </p:sp>
      <p:sp>
        <p:nvSpPr>
          <p:cNvPr id="179" name="Google Shape;179;gb87ca35440_0_97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Задание 2 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gb87ca35440_0_97"/>
          <p:cNvSpPr txBox="1"/>
          <p:nvPr/>
        </p:nvSpPr>
        <p:spPr>
          <a:xfrm>
            <a:off x="437250" y="1221875"/>
            <a:ext cx="7929900" cy="8466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Реализовать внутри класса метод </a:t>
            </a: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display</a:t>
            </a: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, разобранный выше.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gb87ca35440_0_97"/>
          <p:cNvSpPr/>
          <p:nvPr/>
        </p:nvSpPr>
        <p:spPr>
          <a:xfrm>
            <a:off x="251508" y="1034283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43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uk-U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gb87ca35440_0_97"/>
          <p:cNvSpPr txBox="1"/>
          <p:nvPr/>
        </p:nvSpPr>
        <p:spPr>
          <a:xfrm>
            <a:off x="437250" y="2330563"/>
            <a:ext cx="7929900" cy="8466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Создать объект класса Gradient и проверить работоспособность алгоритма.</a:t>
            </a:r>
            <a:endParaRPr b="1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gb87ca35440_0_97"/>
          <p:cNvSpPr/>
          <p:nvPr/>
        </p:nvSpPr>
        <p:spPr>
          <a:xfrm>
            <a:off x="251508" y="2142984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uk-U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gb87ca35440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950" y="3303338"/>
            <a:ext cx="3396498" cy="3376037"/>
          </a:xfrm>
          <a:prstGeom prst="rect">
            <a:avLst/>
          </a:prstGeom>
          <a:noFill/>
          <a:ln>
            <a:noFill/>
          </a:ln>
          <a:effectLst>
            <a:outerShdw blurRad="314325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87ca35440_0_125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90" name="Google Shape;190;gb87ca35440_0_125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19</a:t>
            </a:r>
            <a:endParaRPr/>
          </a:p>
        </p:txBody>
      </p:sp>
      <p:sp>
        <p:nvSpPr>
          <p:cNvPr id="191" name="Google Shape;191;gb87ca35440_0_125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Задание 3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gb87ca35440_0_125"/>
          <p:cNvSpPr txBox="1"/>
          <p:nvPr/>
        </p:nvSpPr>
        <p:spPr>
          <a:xfrm>
            <a:off x="437250" y="1221875"/>
            <a:ext cx="7929900" cy="12006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Дополнить возможности класса Gradient</a:t>
            </a: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. Добавить </a:t>
            </a: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еще</a:t>
            </a: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 один параметр, для указания направления градиента (вертикальный или горизонтальный).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gb87ca35440_0_125"/>
          <p:cNvSpPr/>
          <p:nvPr/>
        </p:nvSpPr>
        <p:spPr>
          <a:xfrm>
            <a:off x="251508" y="1034283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43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uk-U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gb87ca35440_0_125"/>
          <p:cNvSpPr txBox="1"/>
          <p:nvPr/>
        </p:nvSpPr>
        <p:spPr>
          <a:xfrm>
            <a:off x="437250" y="2688213"/>
            <a:ext cx="7929900" cy="8466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Обновить метод display для отображения нужного градиента, в зависимости от параметра направления.</a:t>
            </a:r>
            <a:endParaRPr b="1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gb87ca35440_0_125"/>
          <p:cNvSpPr/>
          <p:nvPr/>
        </p:nvSpPr>
        <p:spPr>
          <a:xfrm>
            <a:off x="251508" y="2500634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uk-U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gb87ca35440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350" y="3735513"/>
            <a:ext cx="2925698" cy="2919787"/>
          </a:xfrm>
          <a:prstGeom prst="rect">
            <a:avLst/>
          </a:prstGeom>
          <a:noFill/>
          <a:ln>
            <a:noFill/>
          </a:ln>
          <a:effectLst>
            <a:outerShdw blurRad="271463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87ca35440_0_139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02" name="Google Shape;202;gb87ca35440_0_139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19</a:t>
            </a:r>
            <a:endParaRPr/>
          </a:p>
        </p:txBody>
      </p:sp>
      <p:sp>
        <p:nvSpPr>
          <p:cNvPr id="203" name="Google Shape;203;gb87ca35440_0_139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Задание 4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gb87ca35440_0_139"/>
          <p:cNvSpPr txBox="1"/>
          <p:nvPr/>
        </p:nvSpPr>
        <p:spPr>
          <a:xfrm>
            <a:off x="437250" y="1221875"/>
            <a:ext cx="7929900" cy="12006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Дополнить возможности класса Gradient. Добавить возможность выбора конкретной прямоугольной области с градиентом, используя 4 переменные: </a:t>
            </a:r>
            <a:r>
              <a:rPr b="1" i="1" lang="uk-UA" sz="2000">
                <a:latin typeface="Roboto"/>
                <a:ea typeface="Roboto"/>
                <a:cs typeface="Roboto"/>
                <a:sym typeface="Roboto"/>
              </a:rPr>
              <a:t>x, y, w, h</a:t>
            </a: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gb87ca35440_0_139"/>
          <p:cNvSpPr/>
          <p:nvPr/>
        </p:nvSpPr>
        <p:spPr>
          <a:xfrm>
            <a:off x="251508" y="1034283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43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uk-U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gb87ca35440_0_139"/>
          <p:cNvSpPr txBox="1"/>
          <p:nvPr/>
        </p:nvSpPr>
        <p:spPr>
          <a:xfrm>
            <a:off x="437250" y="2688213"/>
            <a:ext cx="7929900" cy="4926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Реализовать скетч, как на примере ниже</a:t>
            </a: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.</a:t>
            </a:r>
            <a:endParaRPr b="1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gb87ca35440_0_139"/>
          <p:cNvSpPr/>
          <p:nvPr/>
        </p:nvSpPr>
        <p:spPr>
          <a:xfrm>
            <a:off x="251508" y="2500634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uk-U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gb87ca35440_0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012" y="3324638"/>
            <a:ext cx="3372387" cy="3372387"/>
          </a:xfrm>
          <a:prstGeom prst="rect">
            <a:avLst/>
          </a:prstGeom>
          <a:noFill/>
          <a:ln>
            <a:noFill/>
          </a:ln>
          <a:effectLst>
            <a:outerShdw blurRad="28575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87ca35440_0_151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14" name="Google Shape;214;gb87ca35440_0_151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19</a:t>
            </a:r>
            <a:endParaRPr/>
          </a:p>
        </p:txBody>
      </p:sp>
      <p:sp>
        <p:nvSpPr>
          <p:cNvPr id="215" name="Google Shape;215;gb87ca35440_0_151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Задание 5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gb87ca35440_0_151"/>
          <p:cNvSpPr txBox="1"/>
          <p:nvPr/>
        </p:nvSpPr>
        <p:spPr>
          <a:xfrm>
            <a:off x="437250" y="1221875"/>
            <a:ext cx="7929900" cy="8466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По примеру линейного градиента, создайте класс RoundGradient для создания радиального градиента.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gb87ca35440_0_151"/>
          <p:cNvSpPr/>
          <p:nvPr/>
        </p:nvSpPr>
        <p:spPr>
          <a:xfrm>
            <a:off x="251508" y="1034283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43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uk-U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gb87ca35440_0_151"/>
          <p:cNvSpPr txBox="1"/>
          <p:nvPr/>
        </p:nvSpPr>
        <p:spPr>
          <a:xfrm>
            <a:off x="437250" y="2451875"/>
            <a:ext cx="7929900" cy="4926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Реализовать скетч, как на примере ниже.</a:t>
            </a:r>
            <a:endParaRPr b="1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gb87ca35440_0_151"/>
          <p:cNvSpPr/>
          <p:nvPr/>
        </p:nvSpPr>
        <p:spPr>
          <a:xfrm>
            <a:off x="251508" y="22642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1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uk-U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Google Shape;220;gb87ca35440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600" y="3189000"/>
            <a:ext cx="3391450" cy="339145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87ca35440_0_180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26" name="Google Shape;226;gb87ca35440_0_180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19</a:t>
            </a:r>
            <a:endParaRPr/>
          </a:p>
        </p:txBody>
      </p:sp>
      <p:sp>
        <p:nvSpPr>
          <p:cNvPr id="227" name="Google Shape;227;gb87ca35440_0_180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Задание 6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gb87ca35440_0_180"/>
          <p:cNvSpPr txBox="1"/>
          <p:nvPr/>
        </p:nvSpPr>
        <p:spPr>
          <a:xfrm>
            <a:off x="437250" y="1221875"/>
            <a:ext cx="7929900" cy="8466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Используя объект класса Gradient, реализовать скетч, как на примере ниже.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gb87ca35440_0_180"/>
          <p:cNvSpPr/>
          <p:nvPr/>
        </p:nvSpPr>
        <p:spPr>
          <a:xfrm>
            <a:off x="251508" y="1034283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43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uk-U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gb87ca35440_0_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425" y="2215750"/>
            <a:ext cx="4333550" cy="4333575"/>
          </a:xfrm>
          <a:prstGeom prst="rect">
            <a:avLst/>
          </a:prstGeom>
          <a:noFill/>
          <a:ln>
            <a:noFill/>
          </a:ln>
          <a:effectLst>
            <a:outerShdw blurRad="314325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87ca35440_0_191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36" name="Google Shape;236;gb87ca35440_0_191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19</a:t>
            </a:r>
            <a:endParaRPr/>
          </a:p>
        </p:txBody>
      </p:sp>
      <p:sp>
        <p:nvSpPr>
          <p:cNvPr id="237" name="Google Shape;237;gb87ca35440_0_191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Задание 7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gb87ca35440_0_191"/>
          <p:cNvSpPr txBox="1"/>
          <p:nvPr/>
        </p:nvSpPr>
        <p:spPr>
          <a:xfrm>
            <a:off x="437250" y="1221875"/>
            <a:ext cx="7929900" cy="8466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Используя объект класса RoundGradient, реализовать скетч, как на примере ниже.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gb87ca35440_0_191"/>
          <p:cNvSpPr/>
          <p:nvPr/>
        </p:nvSpPr>
        <p:spPr>
          <a:xfrm>
            <a:off x="251508" y="1034283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43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uk-U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gb87ca35440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850" y="2292150"/>
            <a:ext cx="4220675" cy="4237625"/>
          </a:xfrm>
          <a:prstGeom prst="rect">
            <a:avLst/>
          </a:prstGeom>
          <a:noFill/>
          <a:ln>
            <a:noFill/>
          </a:ln>
          <a:effectLst>
            <a:outerShdw blurRad="300038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a7e0003ea_0_49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46" name="Google Shape;246;gaa7e0003ea_0_49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19</a:t>
            </a:r>
            <a:endParaRPr/>
          </a:p>
        </p:txBody>
      </p:sp>
      <p:sp>
        <p:nvSpPr>
          <p:cNvPr id="247" name="Google Shape;247;gaa7e0003ea_0_49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uk-UA" sz="4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Вопросы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gaa7e0003ea_0_49"/>
          <p:cNvSpPr/>
          <p:nvPr/>
        </p:nvSpPr>
        <p:spPr>
          <a:xfrm>
            <a:off x="503075" y="1283375"/>
            <a:ext cx="4962600" cy="529200"/>
          </a:xfrm>
          <a:prstGeom prst="rect">
            <a:avLst/>
          </a:prstGeom>
          <a:noFill/>
          <a:ln cap="flat" cmpd="sng" w="9525">
            <a:solidFill>
              <a:srgbClr val="54556B"/>
            </a:solidFill>
            <a:prstDash val="solid"/>
            <a:round/>
            <a:headEnd len="sm" w="sm" type="none"/>
            <a:tailEnd len="sm" w="sm" type="none"/>
          </a:ln>
          <a:effectLst>
            <a:outerShdw blurRad="254000" sx="103000" rotWithShape="0" algn="ctr" sy="103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5429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работает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функция map</a:t>
            </a:r>
            <a:r>
              <a:rPr b="0" i="0" lang="uk-UA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gaa7e0003ea_0_49"/>
          <p:cNvSpPr/>
          <p:nvPr/>
        </p:nvSpPr>
        <p:spPr>
          <a:xfrm>
            <a:off x="251546" y="1141308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gaa7e0003ea_0_49"/>
          <p:cNvSpPr/>
          <p:nvPr/>
        </p:nvSpPr>
        <p:spPr>
          <a:xfrm>
            <a:off x="502950" y="2166363"/>
            <a:ext cx="7864200" cy="529200"/>
          </a:xfrm>
          <a:prstGeom prst="rect">
            <a:avLst/>
          </a:prstGeom>
          <a:noFill/>
          <a:ln cap="flat" cmpd="sng" w="9525">
            <a:solidFill>
              <a:srgbClr val="54556B"/>
            </a:solidFill>
            <a:prstDash val="solid"/>
            <a:round/>
            <a:headEnd len="sm" w="sm" type="none"/>
            <a:tailEnd len="sm" w="sm" type="none"/>
          </a:ln>
          <a:effectLst>
            <a:outerShdw blurRad="254000" sx="103000" rotWithShape="0" algn="ctr" sy="103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Зачем нужна функция lerpColor</a:t>
            </a:r>
            <a:r>
              <a:rPr b="0" i="0" lang="uk-UA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gaa7e0003ea_0_49"/>
          <p:cNvSpPr/>
          <p:nvPr/>
        </p:nvSpPr>
        <p:spPr>
          <a:xfrm>
            <a:off x="251496" y="20242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gaa7e0003ea_0_49"/>
          <p:cNvSpPr/>
          <p:nvPr/>
        </p:nvSpPr>
        <p:spPr>
          <a:xfrm>
            <a:off x="502950" y="3049375"/>
            <a:ext cx="7864200" cy="529200"/>
          </a:xfrm>
          <a:prstGeom prst="rect">
            <a:avLst/>
          </a:prstGeom>
          <a:noFill/>
          <a:ln cap="flat" cmpd="sng" w="9525">
            <a:solidFill>
              <a:srgbClr val="54556B"/>
            </a:solidFill>
            <a:prstDash val="solid"/>
            <a:round/>
            <a:headEnd len="sm" w="sm" type="none"/>
            <a:tailEnd len="sm" w="sm" type="none"/>
          </a:ln>
          <a:effectLst>
            <a:outerShdw blurRad="254000" sx="103000" rotWithShape="0" algn="ctr" sy="103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Чем радиальный градиент отличается от линейного</a:t>
            </a:r>
            <a:r>
              <a:rPr b="0" i="0" lang="uk-UA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gaa7e0003ea_0_49"/>
          <p:cNvSpPr/>
          <p:nvPr/>
        </p:nvSpPr>
        <p:spPr>
          <a:xfrm>
            <a:off x="251496" y="29072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" name="Google Shape;254;gaa7e0003ea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717874" y="836619"/>
            <a:ext cx="1971675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"/>
          <p:cNvSpPr txBox="1"/>
          <p:nvPr>
            <p:ph type="ctrTitle"/>
          </p:nvPr>
        </p:nvSpPr>
        <p:spPr>
          <a:xfrm>
            <a:off x="251520" y="116632"/>
            <a:ext cx="8115645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На этом всё!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5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61" name="Google Shape;261;p5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19</a:t>
            </a:r>
            <a:endParaRPr/>
          </a:p>
        </p:txBody>
      </p:sp>
      <p:pic>
        <p:nvPicPr>
          <p:cNvPr id="262" name="Google Shape;26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1396537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46" name="Google Shape;46;p2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19</a:t>
            </a:r>
            <a:endParaRPr/>
          </a:p>
        </p:txBody>
      </p:sp>
      <p:sp>
        <p:nvSpPr>
          <p:cNvPr id="47" name="Google Shape;47;p2"/>
          <p:cNvSpPr txBox="1"/>
          <p:nvPr>
            <p:ph type="ctrTitle"/>
          </p:nvPr>
        </p:nvSpPr>
        <p:spPr>
          <a:xfrm>
            <a:off x="251520" y="116632"/>
            <a:ext cx="8115645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План на четверть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327800" y="3219275"/>
            <a:ext cx="3812700" cy="540000"/>
          </a:xfrm>
          <a:prstGeom prst="rect">
            <a:avLst/>
          </a:prstGeom>
          <a:solidFill>
            <a:srgbClr val="E8D55F">
              <a:alpha val="3176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БИБЛИОТЕКИ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327750" y="5576925"/>
            <a:ext cx="3812700" cy="54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ПОВТОРЕНИЕ МАТЕРИАЛА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327750" y="3822150"/>
            <a:ext cx="3812700" cy="540000"/>
          </a:xfrm>
          <a:prstGeom prst="rect">
            <a:avLst/>
          </a:prstGeom>
          <a:solidFill>
            <a:srgbClr val="E8D55F">
              <a:alpha val="317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latin typeface="Roboto"/>
                <a:ea typeface="Roboto"/>
                <a:cs typeface="Roboto"/>
                <a:sym typeface="Roboto"/>
              </a:rPr>
              <a:t>НАСЛЕДОВАНИЕ В ООП</a:t>
            </a:r>
            <a:endParaRPr b="0" i="0" sz="18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327750" y="4422975"/>
            <a:ext cx="3812700" cy="540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РАБОТА С ОБЪЕКТАМИ</a:t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327750" y="4999950"/>
            <a:ext cx="3812700" cy="54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ВВЕДЕНИЕ В ООП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327800" y="2616400"/>
            <a:ext cx="3812700" cy="540000"/>
          </a:xfrm>
          <a:prstGeom prst="rect">
            <a:avLst/>
          </a:prstGeom>
          <a:solidFill>
            <a:srgbClr val="E8D55F">
              <a:alpha val="3215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БИБЛИОТЕКА FISICA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/>
          <p:nvPr>
            <p:ph type="ctrTitle"/>
          </p:nvPr>
        </p:nvSpPr>
        <p:spPr>
          <a:xfrm>
            <a:off x="251521" y="116632"/>
            <a:ext cx="4126270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English 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3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60" name="Google Shape;60;p3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19</a:t>
            </a:r>
            <a:endParaRPr/>
          </a:p>
        </p:txBody>
      </p:sp>
      <p:graphicFrame>
        <p:nvGraphicFramePr>
          <p:cNvPr id="61" name="Google Shape;61;p3"/>
          <p:cNvGraphicFramePr/>
          <p:nvPr/>
        </p:nvGraphicFramePr>
        <p:xfrm>
          <a:off x="1229800" y="15541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{0B9F4D83-8318-4A5C-B818-7FCDC6F7CF95}</a:tableStyleId>
              </a:tblPr>
              <a:tblGrid>
                <a:gridCol w="3226525"/>
                <a:gridCol w="3226525"/>
              </a:tblGrid>
              <a:tr h="100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Gradient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Градиент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Round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Круглый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753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Display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Отображать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753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Object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Объект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62" name="Google Shape;62;p3"/>
          <p:cNvSpPr txBox="1"/>
          <p:nvPr>
            <p:ph idx="3" type="body"/>
          </p:nvPr>
        </p:nvSpPr>
        <p:spPr>
          <a:xfrm>
            <a:off x="4546377" y="116632"/>
            <a:ext cx="3820788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uk-UA" sz="3100">
                <a:latin typeface="Roboto"/>
                <a:ea typeface="Roboto"/>
                <a:cs typeface="Roboto"/>
                <a:sym typeface="Roboto"/>
              </a:rPr>
              <a:t>Время Английского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29425"/>
            <a:ext cx="2628575" cy="262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bd601bdc6_0_1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69" name="Google Shape;69;g8bd601bdc6_0_1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19</a:t>
            </a:r>
            <a:endParaRPr/>
          </a:p>
        </p:txBody>
      </p:sp>
      <p:sp>
        <p:nvSpPr>
          <p:cNvPr id="70" name="Google Shape;70;g8bd601bdc6_0_1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uk-UA" sz="4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было в прошлый раз?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g8bd601bdc6_0_1"/>
          <p:cNvSpPr txBox="1"/>
          <p:nvPr/>
        </p:nvSpPr>
        <p:spPr>
          <a:xfrm>
            <a:off x="437250" y="1339100"/>
            <a:ext cx="7929900" cy="469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uk-UA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Введение в ООП</a:t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g8bd601bdc6_0_1"/>
          <p:cNvSpPr/>
          <p:nvPr/>
        </p:nvSpPr>
        <p:spPr>
          <a:xfrm>
            <a:off x="251521" y="115152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g8bd601bdc6_0_1"/>
          <p:cNvSpPr txBox="1"/>
          <p:nvPr/>
        </p:nvSpPr>
        <p:spPr>
          <a:xfrm>
            <a:off x="437263" y="2158963"/>
            <a:ext cx="7929900" cy="469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uk-UA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Классы, объекты классов</a:t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g8bd601bdc6_0_1"/>
          <p:cNvSpPr/>
          <p:nvPr/>
        </p:nvSpPr>
        <p:spPr>
          <a:xfrm>
            <a:off x="251533" y="1971384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09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g8bd601bdc6_0_1"/>
          <p:cNvSpPr txBox="1"/>
          <p:nvPr/>
        </p:nvSpPr>
        <p:spPr>
          <a:xfrm>
            <a:off x="437275" y="2978800"/>
            <a:ext cx="7929900" cy="469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uk-UA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Практика</a:t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g8bd601bdc6_0_1"/>
          <p:cNvSpPr/>
          <p:nvPr/>
        </p:nvSpPr>
        <p:spPr>
          <a:xfrm>
            <a:off x="251533" y="279122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09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g8bd601bdc6_0_1"/>
          <p:cNvSpPr txBox="1"/>
          <p:nvPr/>
        </p:nvSpPr>
        <p:spPr>
          <a:xfrm>
            <a:off x="437275" y="4982225"/>
            <a:ext cx="3569100" cy="529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uk-UA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Задание для разминки:</a:t>
            </a:r>
            <a:endParaRPr b="0" i="1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g8bd601bdc6_0_1"/>
          <p:cNvSpPr/>
          <p:nvPr/>
        </p:nvSpPr>
        <p:spPr>
          <a:xfrm>
            <a:off x="251533" y="4794584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09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" name="Google Shape;79;g8bd601bdc6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400" y="3600400"/>
            <a:ext cx="3155589" cy="31052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40c2a5d0c_0_4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85" name="Google Shape;85;gb40c2a5d0c_0_4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19</a:t>
            </a:r>
            <a:endParaRPr/>
          </a:p>
        </p:txBody>
      </p:sp>
      <p:sp>
        <p:nvSpPr>
          <p:cNvPr id="86" name="Google Shape;86;gb40c2a5d0c_0_4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Примеры с объектами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gb40c2a5d0c_0_4"/>
          <p:cNvSpPr txBox="1"/>
          <p:nvPr/>
        </p:nvSpPr>
        <p:spPr>
          <a:xfrm>
            <a:off x="437250" y="1330075"/>
            <a:ext cx="79299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На сегодняшнем занятии мы будем с вами закреплять знания об объектах, полученные в прошлый раз.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gb40c2a5d0c_0_4"/>
          <p:cNvSpPr/>
          <p:nvPr/>
        </p:nvSpPr>
        <p:spPr>
          <a:xfrm>
            <a:off x="251521" y="11424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70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gb40c2a5d0c_0_4"/>
          <p:cNvSpPr txBox="1"/>
          <p:nvPr/>
        </p:nvSpPr>
        <p:spPr>
          <a:xfrm>
            <a:off x="437238" y="2533638"/>
            <a:ext cx="79299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Делать мы это будем с помощью реализации нескольких примеров, при этом используя синтаксис объектов.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gb40c2a5d0c_0_4"/>
          <p:cNvSpPr/>
          <p:nvPr/>
        </p:nvSpPr>
        <p:spPr>
          <a:xfrm>
            <a:off x="251508" y="2346058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70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gb40c2a5d0c_0_4"/>
          <p:cNvSpPr txBox="1"/>
          <p:nvPr/>
        </p:nvSpPr>
        <p:spPr>
          <a:xfrm>
            <a:off x="437250" y="4045000"/>
            <a:ext cx="7929900" cy="20319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Потому, перед началом реализации, давайте вспомним несколько понятий: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71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Что такое класс, и чем он отличается от объекта?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71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Сколько полей-данных может быть в одном объекте?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71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Что такое “Конструктор” класса и зачем он нужен?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gb40c2a5d0c_0_4"/>
          <p:cNvSpPr/>
          <p:nvPr/>
        </p:nvSpPr>
        <p:spPr>
          <a:xfrm>
            <a:off x="251508" y="385742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70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87ca35440_0_8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98" name="Google Shape;98;gb87ca35440_0_8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19</a:t>
            </a:r>
            <a:endParaRPr/>
          </a:p>
        </p:txBody>
      </p:sp>
      <p:sp>
        <p:nvSpPr>
          <p:cNvPr id="99" name="Google Shape;99;gb87ca35440_0_8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Градиент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gb87ca35440_0_8"/>
          <p:cNvSpPr txBox="1"/>
          <p:nvPr/>
        </p:nvSpPr>
        <p:spPr>
          <a:xfrm>
            <a:off x="437250" y="1330075"/>
            <a:ext cx="7929900" cy="4926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Первым примером будет реализация </a:t>
            </a: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линейного градиента</a:t>
            </a: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gb87ca35440_0_8"/>
          <p:cNvSpPr/>
          <p:nvPr/>
        </p:nvSpPr>
        <p:spPr>
          <a:xfrm>
            <a:off x="251521" y="11424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70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gb87ca35440_0_8"/>
          <p:cNvSpPr txBox="1"/>
          <p:nvPr/>
        </p:nvSpPr>
        <p:spPr>
          <a:xfrm>
            <a:off x="437238" y="2120938"/>
            <a:ext cx="7929900" cy="14160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Мы уже хорошо знаем, как работать со статическим цветом, а в </a:t>
            </a: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Processing</a:t>
            </a: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 нет готовых функций, которые бы позволяли устанавливать </a:t>
            </a: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цветовой градиент</a:t>
            </a: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 хотя бы на фон окна программы.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gb87ca35440_0_8"/>
          <p:cNvSpPr/>
          <p:nvPr/>
        </p:nvSpPr>
        <p:spPr>
          <a:xfrm>
            <a:off x="251508" y="1933358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70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gb87ca35440_0_8"/>
          <p:cNvSpPr txBox="1"/>
          <p:nvPr/>
        </p:nvSpPr>
        <p:spPr>
          <a:xfrm>
            <a:off x="437275" y="4058088"/>
            <a:ext cx="5507400" cy="23397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Если очень просто, то градиент - это плавный переход от одного цвета к другому.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Это может быть переход и между большим количеством цветов, но мы будет реализовывать самый простой вариант.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gb87ca35440_0_8"/>
          <p:cNvSpPr/>
          <p:nvPr/>
        </p:nvSpPr>
        <p:spPr>
          <a:xfrm>
            <a:off x="251533" y="3870508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70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gb87ca35440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775" y="3735525"/>
            <a:ext cx="2141350" cy="29553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87ca35440_0_23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12" name="Google Shape;112;gb87ca35440_0_23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19</a:t>
            </a:r>
            <a:endParaRPr/>
          </a:p>
        </p:txBody>
      </p:sp>
      <p:sp>
        <p:nvSpPr>
          <p:cNvPr id="113" name="Google Shape;113;gb87ca35440_0_23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Функция map()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gb87ca35440_0_23"/>
          <p:cNvSpPr txBox="1"/>
          <p:nvPr/>
        </p:nvSpPr>
        <p:spPr>
          <a:xfrm>
            <a:off x="437250" y="1330075"/>
            <a:ext cx="79299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Для реализации этого примера нам понадобится 2 новые функции. Одна из них - функция </a:t>
            </a: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map.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gb87ca35440_0_23"/>
          <p:cNvSpPr/>
          <p:nvPr/>
        </p:nvSpPr>
        <p:spPr>
          <a:xfrm>
            <a:off x="251521" y="11424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70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gb87ca35440_0_23"/>
          <p:cNvSpPr txBox="1"/>
          <p:nvPr/>
        </p:nvSpPr>
        <p:spPr>
          <a:xfrm>
            <a:off x="437238" y="2386275"/>
            <a:ext cx="79299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Эта функция позволяет пропорционально сопоставить 2 диапазона чисел между собой.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gb87ca35440_0_23"/>
          <p:cNvSpPr/>
          <p:nvPr/>
        </p:nvSpPr>
        <p:spPr>
          <a:xfrm>
            <a:off x="251508" y="21986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70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" name="Google Shape;118;gb87ca35440_0_23"/>
          <p:cNvCxnSpPr/>
          <p:nvPr/>
        </p:nvCxnSpPr>
        <p:spPr>
          <a:xfrm>
            <a:off x="2197119" y="3901250"/>
            <a:ext cx="4407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9" name="Google Shape;119;gb87ca35440_0_23"/>
          <p:cNvSpPr txBox="1"/>
          <p:nvPr/>
        </p:nvSpPr>
        <p:spPr>
          <a:xfrm>
            <a:off x="1998837" y="3901250"/>
            <a:ext cx="5034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/>
              <a:t>0</a:t>
            </a:r>
            <a:endParaRPr sz="2000"/>
          </a:p>
        </p:txBody>
      </p:sp>
      <p:sp>
        <p:nvSpPr>
          <p:cNvPr id="120" name="Google Shape;120;gb87ca35440_0_23"/>
          <p:cNvSpPr txBox="1"/>
          <p:nvPr/>
        </p:nvSpPr>
        <p:spPr>
          <a:xfrm>
            <a:off x="6301960" y="3901250"/>
            <a:ext cx="5034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/>
              <a:t>10</a:t>
            </a:r>
            <a:endParaRPr sz="2000"/>
          </a:p>
        </p:txBody>
      </p:sp>
      <p:cxnSp>
        <p:nvCxnSpPr>
          <p:cNvPr id="121" name="Google Shape;121;gb87ca35440_0_23"/>
          <p:cNvCxnSpPr/>
          <p:nvPr/>
        </p:nvCxnSpPr>
        <p:spPr>
          <a:xfrm>
            <a:off x="764349" y="5607900"/>
            <a:ext cx="7271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2" name="Google Shape;122;gb87ca35440_0_23"/>
          <p:cNvSpPr txBox="1"/>
          <p:nvPr/>
        </p:nvSpPr>
        <p:spPr>
          <a:xfrm>
            <a:off x="437224" y="5607900"/>
            <a:ext cx="8307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/>
              <a:t>0</a:t>
            </a:r>
            <a:endParaRPr sz="2000"/>
          </a:p>
        </p:txBody>
      </p:sp>
      <p:sp>
        <p:nvSpPr>
          <p:cNvPr id="123" name="Google Shape;123;gb87ca35440_0_23"/>
          <p:cNvSpPr txBox="1"/>
          <p:nvPr/>
        </p:nvSpPr>
        <p:spPr>
          <a:xfrm>
            <a:off x="7536487" y="5607900"/>
            <a:ext cx="8307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/>
              <a:t>80</a:t>
            </a:r>
            <a:endParaRPr sz="2000"/>
          </a:p>
        </p:txBody>
      </p:sp>
      <p:cxnSp>
        <p:nvCxnSpPr>
          <p:cNvPr id="124" name="Google Shape;124;gb87ca35440_0_23"/>
          <p:cNvCxnSpPr>
            <a:stCxn id="119" idx="2"/>
            <a:endCxn id="122" idx="0"/>
          </p:cNvCxnSpPr>
          <p:nvPr/>
        </p:nvCxnSpPr>
        <p:spPr>
          <a:xfrm flipH="1">
            <a:off x="852537" y="4430450"/>
            <a:ext cx="1398000" cy="11775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gb87ca35440_0_23"/>
          <p:cNvSpPr txBox="1"/>
          <p:nvPr/>
        </p:nvSpPr>
        <p:spPr>
          <a:xfrm>
            <a:off x="4150399" y="3901250"/>
            <a:ext cx="5034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/>
              <a:t>5</a:t>
            </a:r>
            <a:endParaRPr sz="2000"/>
          </a:p>
        </p:txBody>
      </p:sp>
      <p:cxnSp>
        <p:nvCxnSpPr>
          <p:cNvPr id="126" name="Google Shape;126;gb87ca35440_0_23"/>
          <p:cNvCxnSpPr>
            <a:stCxn id="120" idx="2"/>
            <a:endCxn id="123" idx="0"/>
          </p:cNvCxnSpPr>
          <p:nvPr/>
        </p:nvCxnSpPr>
        <p:spPr>
          <a:xfrm>
            <a:off x="6553660" y="4430450"/>
            <a:ext cx="1398300" cy="11775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gb87ca35440_0_23"/>
          <p:cNvSpPr txBox="1"/>
          <p:nvPr/>
        </p:nvSpPr>
        <p:spPr>
          <a:xfrm>
            <a:off x="4153412" y="5607900"/>
            <a:ext cx="5034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/>
              <a:t>40</a:t>
            </a:r>
            <a:endParaRPr sz="2000"/>
          </a:p>
        </p:txBody>
      </p:sp>
      <p:cxnSp>
        <p:nvCxnSpPr>
          <p:cNvPr id="128" name="Google Shape;128;gb87ca35440_0_23"/>
          <p:cNvCxnSpPr>
            <a:endCxn id="127" idx="0"/>
          </p:cNvCxnSpPr>
          <p:nvPr/>
        </p:nvCxnSpPr>
        <p:spPr>
          <a:xfrm flipH="1">
            <a:off x="4405112" y="4454400"/>
            <a:ext cx="11700" cy="1153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gb87ca35440_0_23"/>
          <p:cNvSpPr txBox="1"/>
          <p:nvPr/>
        </p:nvSpPr>
        <p:spPr>
          <a:xfrm>
            <a:off x="2836374" y="3901250"/>
            <a:ext cx="5034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/>
              <a:t>2</a:t>
            </a:r>
            <a:endParaRPr sz="2000"/>
          </a:p>
        </p:txBody>
      </p:sp>
      <p:sp>
        <p:nvSpPr>
          <p:cNvPr id="130" name="Google Shape;130;gb87ca35440_0_23"/>
          <p:cNvSpPr txBox="1"/>
          <p:nvPr/>
        </p:nvSpPr>
        <p:spPr>
          <a:xfrm>
            <a:off x="5464424" y="3901250"/>
            <a:ext cx="5034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/>
              <a:t>8</a:t>
            </a:r>
            <a:endParaRPr sz="2000"/>
          </a:p>
        </p:txBody>
      </p:sp>
      <p:sp>
        <p:nvSpPr>
          <p:cNvPr id="131" name="Google Shape;131;gb87ca35440_0_23"/>
          <p:cNvSpPr txBox="1"/>
          <p:nvPr/>
        </p:nvSpPr>
        <p:spPr>
          <a:xfrm>
            <a:off x="1998824" y="5607900"/>
            <a:ext cx="5034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/>
              <a:t>16</a:t>
            </a:r>
            <a:endParaRPr sz="2000"/>
          </a:p>
        </p:txBody>
      </p:sp>
      <p:sp>
        <p:nvSpPr>
          <p:cNvPr id="132" name="Google Shape;132;gb87ca35440_0_23"/>
          <p:cNvSpPr txBox="1"/>
          <p:nvPr/>
        </p:nvSpPr>
        <p:spPr>
          <a:xfrm>
            <a:off x="6307974" y="5607900"/>
            <a:ext cx="5034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/>
              <a:t>64</a:t>
            </a:r>
            <a:endParaRPr sz="2000"/>
          </a:p>
        </p:txBody>
      </p:sp>
      <p:cxnSp>
        <p:nvCxnSpPr>
          <p:cNvPr id="133" name="Google Shape;133;gb87ca35440_0_23"/>
          <p:cNvCxnSpPr>
            <a:stCxn id="129" idx="2"/>
            <a:endCxn id="131" idx="0"/>
          </p:cNvCxnSpPr>
          <p:nvPr/>
        </p:nvCxnSpPr>
        <p:spPr>
          <a:xfrm flipH="1">
            <a:off x="2250474" y="4430450"/>
            <a:ext cx="837600" cy="1177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gb87ca35440_0_23"/>
          <p:cNvCxnSpPr>
            <a:stCxn id="130" idx="2"/>
            <a:endCxn id="132" idx="0"/>
          </p:cNvCxnSpPr>
          <p:nvPr/>
        </p:nvCxnSpPr>
        <p:spPr>
          <a:xfrm>
            <a:off x="5716124" y="4430450"/>
            <a:ext cx="843600" cy="1177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87ca35440_0_54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40" name="Google Shape;140;gb87ca35440_0_54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19</a:t>
            </a:r>
            <a:endParaRPr/>
          </a:p>
        </p:txBody>
      </p:sp>
      <p:sp>
        <p:nvSpPr>
          <p:cNvPr id="141" name="Google Shape;141;gb87ca35440_0_54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Функция lerpColor()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gb87ca35440_0_54"/>
          <p:cNvSpPr txBox="1"/>
          <p:nvPr/>
        </p:nvSpPr>
        <p:spPr>
          <a:xfrm>
            <a:off x="437250" y="1330075"/>
            <a:ext cx="79299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Еще</a:t>
            </a: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 одна функция, которая нам понадобится для реализации градиента - это </a:t>
            </a: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lerpColor</a:t>
            </a: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.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gb87ca35440_0_54"/>
          <p:cNvSpPr/>
          <p:nvPr/>
        </p:nvSpPr>
        <p:spPr>
          <a:xfrm>
            <a:off x="251521" y="11424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70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gb87ca35440_0_54"/>
          <p:cNvSpPr txBox="1"/>
          <p:nvPr/>
        </p:nvSpPr>
        <p:spPr>
          <a:xfrm>
            <a:off x="437238" y="2386275"/>
            <a:ext cx="79299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Она позволяет вычислить цвет между двумя другими цветами, в зависимости от </a:t>
            </a: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коэффициента</a:t>
            </a: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gb87ca35440_0_54"/>
          <p:cNvSpPr/>
          <p:nvPr/>
        </p:nvSpPr>
        <p:spPr>
          <a:xfrm>
            <a:off x="251508" y="21986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70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gb87ca35440_0_54"/>
          <p:cNvSpPr txBox="1"/>
          <p:nvPr/>
        </p:nvSpPr>
        <p:spPr>
          <a:xfrm>
            <a:off x="437250" y="3610500"/>
            <a:ext cx="4884000" cy="2724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000000">
                <a:alpha val="4863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1500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color</a:t>
            </a:r>
            <a:r>
              <a:rPr lang="uk-UA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red;</a:t>
            </a:r>
            <a:br>
              <a:rPr lang="uk-UA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500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color</a:t>
            </a:r>
            <a:r>
              <a:rPr lang="uk-UA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blue;</a:t>
            </a:r>
            <a:br>
              <a:rPr lang="uk-UA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500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color</a:t>
            </a:r>
            <a:r>
              <a:rPr lang="uk-UA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between;</a:t>
            </a:r>
            <a:br>
              <a:rPr lang="uk-UA" sz="15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5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lang="uk-UA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uk-UA" sz="15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setup</a:t>
            </a:r>
            <a:r>
              <a:rPr lang="uk-UA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</a:t>
            </a:r>
            <a:br>
              <a:rPr lang="uk-UA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uk-UA" sz="15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size</a:t>
            </a:r>
            <a:r>
              <a:rPr lang="uk-UA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(500, 500);</a:t>
            </a:r>
            <a:br>
              <a:rPr lang="uk-UA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red = </a:t>
            </a:r>
            <a:r>
              <a:rPr lang="uk-UA" sz="15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color</a:t>
            </a:r>
            <a:r>
              <a:rPr lang="uk-UA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(255, 0, 0);</a:t>
            </a:r>
            <a:br>
              <a:rPr lang="uk-UA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blue = </a:t>
            </a:r>
            <a:r>
              <a:rPr lang="uk-UA" sz="15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color</a:t>
            </a:r>
            <a:r>
              <a:rPr lang="uk-UA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(0, 0, 255);</a:t>
            </a:r>
            <a:br>
              <a:rPr lang="uk-UA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between = </a:t>
            </a:r>
            <a:r>
              <a:rPr lang="uk-UA" sz="15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lerpColor</a:t>
            </a:r>
            <a:r>
              <a:rPr lang="uk-UA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(red, blue, 0.5);</a:t>
            </a:r>
            <a:br>
              <a:rPr lang="uk-UA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uk-UA" sz="15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background</a:t>
            </a:r>
            <a:r>
              <a:rPr lang="uk-UA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(between);</a:t>
            </a:r>
            <a:br>
              <a:rPr lang="uk-UA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br>
              <a:rPr lang="uk-UA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5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void</a:t>
            </a:r>
            <a:r>
              <a:rPr lang="uk-UA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uk-UA" sz="15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draw</a:t>
            </a:r>
            <a:r>
              <a:rPr lang="uk-UA" sz="1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 {}</a:t>
            </a:r>
            <a:endParaRPr sz="2800">
              <a:solidFill>
                <a:srgbClr val="33997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7" name="Google Shape;147;gb87ca35440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7326" y="3610500"/>
            <a:ext cx="2729799" cy="2724301"/>
          </a:xfrm>
          <a:prstGeom prst="rect">
            <a:avLst/>
          </a:prstGeom>
          <a:noFill/>
          <a:ln>
            <a:noFill/>
          </a:ln>
          <a:effectLst>
            <a:outerShdw blurRad="300038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c4113b285_0_70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53" name="Google Shape;153;gac4113b285_0_70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19</a:t>
            </a:r>
            <a:endParaRPr/>
          </a:p>
        </p:txBody>
      </p:sp>
      <p:sp>
        <p:nvSpPr>
          <p:cNvPr id="154" name="Google Shape;154;gac4113b285_0_70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uk-UA" sz="4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Задание 1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gac4113b285_0_70"/>
          <p:cNvSpPr txBox="1"/>
          <p:nvPr/>
        </p:nvSpPr>
        <p:spPr>
          <a:xfrm>
            <a:off x="437250" y="1221875"/>
            <a:ext cx="7929900" cy="8466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Первый вариант нашего с вами градиента будет опираться на размер окна программы. Также, он будет вертикальным.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gac4113b285_0_70"/>
          <p:cNvSpPr/>
          <p:nvPr/>
        </p:nvSpPr>
        <p:spPr>
          <a:xfrm>
            <a:off x="251508" y="1034283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431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uk-U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gac4113b285_0_70"/>
          <p:cNvSpPr txBox="1"/>
          <p:nvPr/>
        </p:nvSpPr>
        <p:spPr>
          <a:xfrm>
            <a:off x="437250" y="2376300"/>
            <a:ext cx="7929900" cy="22626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Создайте класс Gradient.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Конструктор класса при инициализации объекта должен запрашивать 2 параметра: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(1-й цвет градиента, 2-й цвет градиента).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Для этих параметров должны быть заготовлены </a:t>
            </a: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соответствующие</a:t>
            </a: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 поля-данные.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gac4113b285_0_70"/>
          <p:cNvSpPr/>
          <p:nvPr/>
        </p:nvSpPr>
        <p:spPr>
          <a:xfrm>
            <a:off x="251508" y="218872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uk-U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gac4113b285_0_70"/>
          <p:cNvSpPr txBox="1"/>
          <p:nvPr/>
        </p:nvSpPr>
        <p:spPr>
          <a:xfrm>
            <a:off x="437250" y="4943725"/>
            <a:ext cx="7929900" cy="8466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Также, у класса должен быть заготовлен метод display. Пока можно оставить его пустым.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gac4113b285_0_70"/>
          <p:cNvSpPr/>
          <p:nvPr/>
        </p:nvSpPr>
        <p:spPr>
          <a:xfrm>
            <a:off x="251508" y="475614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09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art 1 - Title">
  <a:themeElements>
    <a:clrScheme name="Robocode - SoftDev">
      <a:dk1>
        <a:srgbClr val="000000"/>
      </a:dk1>
      <a:lt1>
        <a:srgbClr val="FFFFFF"/>
      </a:lt1>
      <a:dk2>
        <a:srgbClr val="60617A"/>
      </a:dk2>
      <a:lt2>
        <a:srgbClr val="F5F5F5"/>
      </a:lt2>
      <a:accent1>
        <a:srgbClr val="F5F5F5"/>
      </a:accent1>
      <a:accent2>
        <a:srgbClr val="EFE18D"/>
      </a:accent2>
      <a:accent3>
        <a:srgbClr val="E8D55F"/>
      </a:accent3>
      <a:accent4>
        <a:srgbClr val="60617A"/>
      </a:accent4>
      <a:accent5>
        <a:srgbClr val="54556B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UserAnonymus</dc:creator>
</cp:coreProperties>
</file>